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8" r:id="rId6"/>
    <p:sldId id="271" r:id="rId7"/>
    <p:sldId id="279" r:id="rId8"/>
    <p:sldId id="280" r:id="rId9"/>
    <p:sldId id="288" r:id="rId10"/>
    <p:sldId id="287" r:id="rId11"/>
    <p:sldId id="272" r:id="rId12"/>
    <p:sldId id="273" r:id="rId13"/>
    <p:sldId id="274" r:id="rId14"/>
    <p:sldId id="277" r:id="rId15"/>
    <p:sldId id="282" r:id="rId16"/>
    <p:sldId id="283" r:id="rId17"/>
    <p:sldId id="286" r:id="rId18"/>
    <p:sldId id="284" r:id="rId19"/>
    <p:sldId id="285" r:id="rId20"/>
    <p:sldId id="295" r:id="rId21"/>
    <p:sldId id="291" r:id="rId22"/>
    <p:sldId id="292" r:id="rId23"/>
    <p:sldId id="29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7030A0"/>
    <a:srgbClr val="00B0F0"/>
    <a:srgbClr val="0070C0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95044" autoAdjust="0"/>
  </p:normalViewPr>
  <p:slideViewPr>
    <p:cSldViewPr snapToGrid="0" showGuides="1">
      <p:cViewPr varScale="1">
        <p:scale>
          <a:sx n="83" d="100"/>
          <a:sy n="83" d="100"/>
        </p:scale>
        <p:origin x="12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4" d="100"/>
        <a:sy n="114" d="100"/>
      </p:scale>
      <p:origin x="0" y="-1476"/>
    </p:cViewPr>
  </p:sorterViewPr>
  <p:notesViewPr>
    <p:cSldViewPr snapToGrid="0" showGuides="1">
      <p:cViewPr>
        <p:scale>
          <a:sx n="50" d="100"/>
          <a:sy n="50" d="100"/>
        </p:scale>
        <p:origin x="2640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FA8042-29A1-4486-A765-7552698406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8449A-A734-4B2E-9806-61303F24B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49263-8DF9-4907-970E-1CFD040DC73A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05C2A-990C-4531-8CBF-BC3BEC0AF3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358FE-F7D5-4C85-B0FD-2394F7F877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AE485-B3C6-4830-BBC8-C6E008BDD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28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B412-7BFF-46C7-AB5E-DE35F66C9933}" type="datetimeFigureOut">
              <a:rPr lang="en-US" noProof="0" smtClean="0"/>
              <a:t>2/10/2021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CE04-E13C-4837-B6DD-B388E7CAA05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044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of my background</a:t>
            </a:r>
          </a:p>
          <a:p>
            <a:r>
              <a:rPr lang="en-US" dirty="0"/>
              <a:t>20 Year Air Force</a:t>
            </a:r>
          </a:p>
          <a:p>
            <a:r>
              <a:rPr lang="en-US" dirty="0"/>
              <a:t>15 Years Supporting Government contracts</a:t>
            </a:r>
          </a:p>
          <a:p>
            <a:r>
              <a:rPr lang="en-US" dirty="0"/>
              <a:t>Started Cybersecurity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most popular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ACE04-E13C-4837-B6DD-B388E7CAA05E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200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https://www.federalregister.gov/documents/2020/09/29/2020-21123/defense-federal-acquisition-regulation-supplement-assessing-contractor-implementation-of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ACE04-E13C-4837-B6DD-B388E7CAA05E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357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bg1">
            <a:lumMod val="9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93407-1483-4B80-86DE-DAE1D4D89093}" type="datetimeFigureOut">
              <a:rPr lang="en-US" noProof="0" smtClean="0"/>
              <a:t>2/10/2021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94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814D66-F00F-0D44-AD03-889FEE787E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9B990C-5D9C-4A90-AC73-5889BC9F7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0042" y="365125"/>
            <a:ext cx="10288542" cy="918553"/>
          </a:xfrm>
        </p:spPr>
        <p:txBody>
          <a:bodyPr lIns="0" anchor="ctr" anchorCtr="0"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C85E5F-5B5E-48CC-8469-0263621D91FF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E4E300-6C8E-4262-BE1D-587C7B70E7ED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75506F5-065B-42AB-AC76-794847045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055" y="140640"/>
            <a:ext cx="1201785" cy="1214919"/>
          </a:xfrm>
          <a:prstGeom prst="rect">
            <a:avLst/>
          </a:prstGeom>
        </p:spPr>
      </p:pic>
      <p:pic>
        <p:nvPicPr>
          <p:cNvPr id="26" name="Content Placeholder 9">
            <a:extLst>
              <a:ext uri="{FF2B5EF4-FFF2-40B4-BE49-F238E27FC236}">
                <a16:creationId xmlns:a16="http://schemas.microsoft.com/office/drawing/2014/main" id="{FC9D054D-972F-4F18-A430-364A01274B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7" y="245686"/>
            <a:ext cx="1178681" cy="10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702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E22FA8C-3243-4716-A6BD-F37D6058FB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47381" y="1825625"/>
            <a:ext cx="5481203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BE3FD8-339C-4F75-876F-8347ADE67E9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3416" y="1825625"/>
            <a:ext cx="5481203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72FB389-5EA4-4084-B7A2-A4D0A43561F6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7783FE1-0115-4345-89B2-C073569FB8EE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36614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73353B-C50B-4A8A-87CF-657C1EB8940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7380" y="1681163"/>
            <a:ext cx="5481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5EFF7F5E-3221-4390-9B17-D1944365BF1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47379" y="2586215"/>
            <a:ext cx="5481203" cy="36034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506B516-77C1-431B-A8A5-68FA5D4B6D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3416" y="1681163"/>
            <a:ext cx="54812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860F1452-CAB9-4154-ADCC-9245E71D0D2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3416" y="2586215"/>
            <a:ext cx="5481202" cy="36034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2892DF4-5A8A-4E92-A425-210ABE570F58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AE2680-A46C-4B06-9ED9-53E617C1F17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527855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E0573A-023B-4D1C-8224-56A5D0DDF3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839679"/>
            <a:ext cx="10507662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b="0" cap="none" baseline="0"/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2087456-C0E8-4AA6-81E8-996CEC037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3713017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dirty="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119214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Title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B247C0B-04BA-4D5C-A41D-AEA60217241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3416" y="2057400"/>
            <a:ext cx="3206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94C619D-34F6-4A29-857A-D760072187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84" y="246187"/>
            <a:ext cx="7467304" cy="56148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17590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2D9D565-739D-4898-97BD-79EB8C7F91EC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0FADA3-E777-489C-976D-0B0C4FD31310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651473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480799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CE8039-0D05-4A75-878A-907B8D44B9E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402252-45E8-45B3-BA5E-DFA33A4547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300C883-1ACE-4AF3-9875-792A769588D5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75483D7-E612-43D2-9B0E-C69356C160DA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79C5F2-4C7F-4470-A44F-E8AD69AC9FA0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50611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0" y="1046163"/>
            <a:ext cx="5445369" cy="1114784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8430" y="2506662"/>
            <a:ext cx="5445370" cy="345452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800"/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400"/>
            </a:lvl3pPr>
            <a:lvl4pPr>
              <a:lnSpc>
                <a:spcPct val="100000"/>
              </a:lnSpc>
              <a:buClr>
                <a:schemeClr val="accent1"/>
              </a:buClr>
              <a:defRPr sz="1200"/>
            </a:lvl4pPr>
            <a:lvl5pPr>
              <a:lnSpc>
                <a:spcPct val="100000"/>
              </a:lnSpc>
              <a:buClr>
                <a:schemeClr val="accent1"/>
              </a:buCl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Your company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045" y="0"/>
            <a:ext cx="5210175" cy="596106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8476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1046163"/>
            <a:ext cx="5445369" cy="1114784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416" y="2506662"/>
            <a:ext cx="5445370" cy="345452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Your company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19755" y="1"/>
            <a:ext cx="3430408" cy="409194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-24055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1804745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3A2A33D-4D91-454D-A35B-6DA97069EC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2186" y="555157"/>
            <a:ext cx="2649814" cy="429819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7EC67FB7-777C-473E-95B8-585AA8E664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9754" y="4289110"/>
            <a:ext cx="3430407" cy="167207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0589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39691"/>
            <a:ext cx="10515600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0" cap="none" baseline="0" dirty="0" smtClean="0"/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13018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Your company name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80638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D9B6D-CE43-4FB1-87C0-D3565E7302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80986" y="2426274"/>
            <a:ext cx="3008434" cy="6010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D73CD-EB11-4ED6-80CF-B68320D57E9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80986" y="3097702"/>
            <a:ext cx="3008434" cy="3091961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57889B18-CC7E-47A7-B83B-45D7871D2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Your company name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39489" y="421045"/>
            <a:ext cx="0" cy="576861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09F60F9-61AE-4464-B369-1CF86DB708D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870582" y="2426274"/>
            <a:ext cx="3008434" cy="6010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24CEF01-2C7C-4568-8A45-5F5A058ECFC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870582" y="3097702"/>
            <a:ext cx="3008434" cy="3091961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AF86618-E012-4E70-91E3-A72E71C63E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80986" y="1676296"/>
            <a:ext cx="587932" cy="58793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Icon Here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4FF378B9-734E-4C43-836C-CB80566DDB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68008" y="1676296"/>
            <a:ext cx="587932" cy="58793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Icon Here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6F2CCF2-293A-49CA-B2A9-134BB5DEF98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080985" y="480157"/>
            <a:ext cx="6944563" cy="82391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0516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Vertica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6488" y="0"/>
            <a:ext cx="6875511" cy="6858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36DA47-61AF-4CF1-8DF3-3721934D13E3}"/>
              </a:ext>
            </a:extLst>
          </p:cNvPr>
          <p:cNvSpPr/>
          <p:nvPr userDrawn="1"/>
        </p:nvSpPr>
        <p:spPr>
          <a:xfrm>
            <a:off x="0" y="0"/>
            <a:ext cx="531648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FD760-FBDC-4410-A039-469F7931D3A3}"/>
              </a:ext>
            </a:extLst>
          </p:cNvPr>
          <p:cNvSpPr/>
          <p:nvPr userDrawn="1"/>
        </p:nvSpPr>
        <p:spPr>
          <a:xfrm>
            <a:off x="831850" y="1723292"/>
            <a:ext cx="5307246" cy="374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1" y="1087907"/>
            <a:ext cx="4468698" cy="1444275"/>
          </a:xfrm>
        </p:spPr>
        <p:txBody>
          <a:bodyPr vert="horz" lIns="91440" tIns="792000" rIns="91440" bIns="45720" rtlCol="0" anchor="t">
            <a:noAutofit/>
          </a:bodyPr>
          <a:lstStyle>
            <a:lvl1pPr algn="l">
              <a:defRPr lang="en-IN" sz="3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8711" y="2552611"/>
            <a:ext cx="4097778" cy="1992819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cap="none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454991" y="1620451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Your company name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F2EA84-5150-479B-86D5-F4BAE1263488}"/>
              </a:ext>
            </a:extLst>
          </p:cNvPr>
          <p:cNvGrpSpPr/>
          <p:nvPr userDrawn="1"/>
        </p:nvGrpSpPr>
        <p:grpSpPr>
          <a:xfrm flipH="1">
            <a:off x="1130928" y="4803540"/>
            <a:ext cx="3616779" cy="3522776"/>
            <a:chOff x="2555621" y="3917613"/>
            <a:chExt cx="3616779" cy="352277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0699C4B-8D8E-47E2-A0C5-D71C25ABAC72}"/>
                </a:ext>
              </a:extLst>
            </p:cNvPr>
            <p:cNvSpPr/>
            <p:nvPr userDrawn="1"/>
          </p:nvSpPr>
          <p:spPr>
            <a:xfrm>
              <a:off x="2874028" y="4142017"/>
              <a:ext cx="3298372" cy="3298372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607AB9-31A7-4B79-9AFE-0DFDB792E20C}"/>
                </a:ext>
              </a:extLst>
            </p:cNvPr>
            <p:cNvSpPr/>
            <p:nvPr userDrawn="1"/>
          </p:nvSpPr>
          <p:spPr>
            <a:xfrm>
              <a:off x="2555621" y="3917613"/>
              <a:ext cx="1268186" cy="1268186"/>
            </a:xfrm>
            <a:prstGeom prst="ellipse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17493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ABAC-B403-4354-A27F-4C38B08C1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5" y="2704121"/>
            <a:ext cx="6556248" cy="750278"/>
          </a:xfrm>
        </p:spPr>
        <p:txBody>
          <a:bodyPr/>
          <a:lstStyle>
            <a:lvl1pPr>
              <a:defRPr lang="en-US" sz="4800" b="1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93407-1483-4B80-86DE-DAE1D4D89093}" type="datetimeFigureOut">
              <a:rPr lang="en-US" noProof="0" smtClean="0"/>
              <a:t>2/10/2021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3760408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3" name="Graphic 22" descr="Envelope">
            <a:extLst>
              <a:ext uri="{FF2B5EF4-FFF2-40B4-BE49-F238E27FC236}">
                <a16:creationId xmlns:a16="http://schemas.microsoft.com/office/drawing/2014/main" id="{3C32C7E5-809C-4E12-8962-1B868951E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4803" y="4029040"/>
            <a:ext cx="469232" cy="469232"/>
          </a:xfrm>
          <a:prstGeom prst="rect">
            <a:avLst/>
          </a:prstGeom>
        </p:spPr>
      </p:pic>
      <p:sp>
        <p:nvSpPr>
          <p:cNvPr id="34" name="Subtitle 2">
            <a:extLst>
              <a:ext uri="{FF2B5EF4-FFF2-40B4-BE49-F238E27FC236}">
                <a16:creationId xmlns:a16="http://schemas.microsoft.com/office/drawing/2014/main" id="{31AD270F-1692-4526-B979-6B5945A20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809" y="4126311"/>
            <a:ext cx="3640478" cy="433938"/>
          </a:xfrm>
        </p:spPr>
        <p:txBody>
          <a:bodyPr>
            <a:normAutofit/>
          </a:bodyPr>
          <a:lstStyle>
            <a:lvl1pPr marL="0" indent="0" algn="l">
              <a:buNone/>
              <a:defRPr sz="1800" b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382940E6-7963-411F-B35A-57121171A98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408614" y="4836222"/>
            <a:ext cx="3638674" cy="4539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b="0" cap="none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IN" sz="1600" dirty="0"/>
            </a:lvl5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8FC2D7-B114-3444-8684-995FC4D6D459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E45073-ED8E-0544-85FA-9AF5A478417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8BAF06E-A8A8-484C-8F6C-E42EDC46BBCB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86EB62D-13C7-6E43-9D98-B706D2B9ADDF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5CF3453-ED5A-024D-8815-C08EFA13D1A6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pic>
        <p:nvPicPr>
          <p:cNvPr id="3" name="Graphic 2" descr="Link">
            <a:extLst>
              <a:ext uri="{FF2B5EF4-FFF2-40B4-BE49-F238E27FC236}">
                <a16:creationId xmlns:a16="http://schemas.microsoft.com/office/drawing/2014/main" id="{16E3F5A0-978F-8D46-BBFB-19A7F7883D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7152" y="4809677"/>
            <a:ext cx="542081" cy="5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93407-1483-4B80-86DE-DAE1D4D89093}" type="datetimeFigureOut">
              <a:rPr lang="en-US" noProof="0" smtClean="0"/>
              <a:t>2/10/2021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F8A1A8-E078-4836-ABD1-CD4E75BBF58F}"/>
              </a:ext>
            </a:extLst>
          </p:cNvPr>
          <p:cNvSpPr/>
          <p:nvPr userDrawn="1"/>
        </p:nvSpPr>
        <p:spPr>
          <a:xfrm>
            <a:off x="0" y="0"/>
            <a:ext cx="442436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17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A55704E-D515-4774-90C6-5F887DDAE55E}"/>
              </a:ext>
            </a:extLst>
          </p:cNvPr>
          <p:cNvSpPr/>
          <p:nvPr userDrawn="1"/>
        </p:nvSpPr>
        <p:spPr>
          <a:xfrm>
            <a:off x="469044" y="1"/>
            <a:ext cx="5210176" cy="596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878778-0299-471F-A4C9-D0C1E82ED8D2}"/>
              </a:ext>
            </a:extLst>
          </p:cNvPr>
          <p:cNvCxnSpPr>
            <a:cxnSpLocks/>
          </p:cNvCxnSpPr>
          <p:nvPr userDrawn="1"/>
        </p:nvCxnSpPr>
        <p:spPr>
          <a:xfrm>
            <a:off x="1001746" y="1290512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E39D1C78-6110-4052-8455-7E7893F7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66" y="1276857"/>
            <a:ext cx="4097778" cy="1255325"/>
          </a:xfrm>
        </p:spPr>
        <p:txBody>
          <a:bodyPr/>
          <a:lstStyle>
            <a:lvl1pPr>
              <a:defRPr lang="en-US" sz="3600" b="1" kern="120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3405997-7AE2-4C6E-8A7D-735F58A49D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5467" y="2620651"/>
            <a:ext cx="4097778" cy="193368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b="0" cap="none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buNone/>
            </a:pPr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53372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D79E1-5F46-41CA-85E7-44C2A6C6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365125"/>
            <a:ext cx="11465168" cy="9185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0B511-05FD-459E-AC79-A87540961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2B635-1E22-483C-94B9-F587908D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98321-594C-4030-A2B0-3492F77EE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384" y="6463207"/>
            <a:ext cx="2743200" cy="258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365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  <p:sldLayoutId id="2147483660" r:id="rId6"/>
    <p:sldLayoutId id="2147483663" r:id="rId7"/>
    <p:sldLayoutId id="2147483667" r:id="rId8"/>
    <p:sldLayoutId id="2147483668" r:id="rId9"/>
    <p:sldLayoutId id="2147483666" r:id="rId10"/>
    <p:sldLayoutId id="2147483669" r:id="rId11"/>
    <p:sldLayoutId id="2147483670" r:id="rId12"/>
    <p:sldLayoutId id="2147483671" r:id="rId13"/>
    <p:sldLayoutId id="2147483672" r:id="rId14"/>
    <p:sldLayoutId id="2147483664" r:id="rId15"/>
    <p:sldLayoutId id="2147483673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E990AB4-E20A-413B-8CFB-DDE7E99CF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85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0359CD-8DFF-4AF2-B957-630ED2A60E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CMMC Overview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F7D53-1D50-48D8-B3B4-B9632324B2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CYBERSECURITY MATURITY MODEL CERTIFICATION 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159061-FD3A-4A9C-AFA6-0672D3E45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594" y="575655"/>
            <a:ext cx="2010246" cy="1709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0A06C7-631C-4F53-9F7C-5EB788BDBD34}"/>
              </a:ext>
            </a:extLst>
          </p:cNvPr>
          <p:cNvSpPr txBox="1"/>
          <p:nvPr/>
        </p:nvSpPr>
        <p:spPr>
          <a:xfrm>
            <a:off x="4571999" y="4219074"/>
            <a:ext cx="6215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Rodney McLeod, CEO  at McLeod Information Systems</a:t>
            </a:r>
          </a:p>
          <a:p>
            <a:endParaRPr lang="en-US" dirty="0"/>
          </a:p>
          <a:p>
            <a:r>
              <a:rPr lang="en-US" dirty="0"/>
              <a:t>Ken </a:t>
            </a:r>
            <a:r>
              <a:rPr lang="en-US" dirty="0" err="1"/>
              <a:t>Puitt</a:t>
            </a:r>
            <a:r>
              <a:rPr lang="en-US" dirty="0"/>
              <a:t>, Information Security Officer at </a:t>
            </a:r>
            <a:r>
              <a:rPr lang="en-US" dirty="0" err="1"/>
              <a:t>Cantey</a:t>
            </a:r>
            <a:r>
              <a:rPr lang="en-US" dirty="0"/>
              <a:t> Tech Consulting</a:t>
            </a:r>
          </a:p>
        </p:txBody>
      </p:sp>
    </p:spTree>
    <p:extLst>
      <p:ext uri="{BB962C8B-B14F-4D97-AF65-F5344CB8AC3E}">
        <p14:creationId xmlns:p14="http://schemas.microsoft.com/office/powerpoint/2010/main" val="2064406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A627B6-4381-4B7D-BF79-2CC87456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8D86D5-8C74-4FDC-9E30-0298068F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CMMC LEVELS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476EABE-B234-40DD-94B2-8DD960B0E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256" y="1566606"/>
            <a:ext cx="9173435" cy="5291394"/>
          </a:xfrm>
        </p:spPr>
      </p:pic>
    </p:spTree>
    <p:extLst>
      <p:ext uri="{BB962C8B-B14F-4D97-AF65-F5344CB8AC3E}">
        <p14:creationId xmlns:p14="http://schemas.microsoft.com/office/powerpoint/2010/main" val="156724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A627B6-4381-4B7D-BF79-2CC87456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8D86D5-8C74-4FDC-9E30-0298068F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PRACTICES PER SOURCES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5C53481-B696-4C64-9D0D-F68AAC845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279" y="1632030"/>
            <a:ext cx="8302380" cy="5080561"/>
          </a:xfrm>
        </p:spPr>
      </p:pic>
    </p:spTree>
    <p:extLst>
      <p:ext uri="{BB962C8B-B14F-4D97-AF65-F5344CB8AC3E}">
        <p14:creationId xmlns:p14="http://schemas.microsoft.com/office/powerpoint/2010/main" val="407234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6B8382-0186-44E0-A0FB-0944C53D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12</a:t>
            </a:fld>
            <a:endParaRPr lang="en-US" noProof="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D422E0-FE94-4902-96EC-3F11F146C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238" y="2487008"/>
            <a:ext cx="8609524" cy="302857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A8F6F27-F8D9-4DCE-A97A-642162D41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920938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5D3E4-B058-4B3D-875B-6042C829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AFE65A-1A85-4CCE-8D4C-EFE835F6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DOMAINS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ABC943C-D889-4AF6-86E2-54816AE6F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238" y="1844151"/>
            <a:ext cx="8209524" cy="4314286"/>
          </a:xfrm>
        </p:spPr>
      </p:pic>
    </p:spTree>
    <p:extLst>
      <p:ext uri="{BB962C8B-B14F-4D97-AF65-F5344CB8AC3E}">
        <p14:creationId xmlns:p14="http://schemas.microsoft.com/office/powerpoint/2010/main" val="2648877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78F307-5FDA-45E0-9566-0121FB81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14</a:t>
            </a:fld>
            <a:endParaRPr lang="en-US" noProof="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452085-1F7D-4601-8EB6-7F5145DDE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340" y="1886674"/>
            <a:ext cx="10796765" cy="424790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3CF16C-0F60-4347-A051-DE0B55843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CAPABILITIES</a:t>
            </a:r>
          </a:p>
        </p:txBody>
      </p:sp>
    </p:spTree>
    <p:extLst>
      <p:ext uri="{BB962C8B-B14F-4D97-AF65-F5344CB8AC3E}">
        <p14:creationId xmlns:p14="http://schemas.microsoft.com/office/powerpoint/2010/main" val="2207235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55063D-42DD-4728-BED9-FE3A4A9C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15</a:t>
            </a:fld>
            <a:endParaRPr lang="en-US" noProof="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E826EB-E7D5-41D5-AE1C-9D3B9EB66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703" y="1840375"/>
            <a:ext cx="11363656" cy="440995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38F81A1-B096-4191-9361-8A3A62CF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551324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8E3214-7B84-414F-9127-3DE34769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16</a:t>
            </a:fld>
            <a:endParaRPr lang="en-US" noProof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32FEE7-6DA0-48ED-A9F6-71378572E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281" y="3867170"/>
            <a:ext cx="2743438" cy="26824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66E3019-EAE6-4AF2-B2D0-864EFC4B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LIST OF PRACTICES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6CFA4B-EB7E-4337-956B-8CA458B6A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856" y="1697575"/>
            <a:ext cx="6679746" cy="460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08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24513A-30DF-47EB-B7BC-63068A94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A99B-909E-4AE4-9081-E3BFD9955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4142" y="1825625"/>
            <a:ext cx="8784442" cy="435133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Understand CMMC requirements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Identify your scope. (Enterprise, Organization or Program Enclave)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Identify the desired Maturity Level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Optional. Pre-assess using an RPO or C3PAU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Close any identified gaps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Find a C3PAO on the CMMC-AB Marketplace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Conduct the Assessment with C3PAO’s certified assessment team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Allowance up to 90 days to resolve findings (if any)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CMMC-AB reviews submitted assessment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Upon approval, 3-year Certification issues!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B9F30D-2E77-4C58-81E6-373E4DAD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Path to CMMC-AB Certification</a:t>
            </a:r>
          </a:p>
        </p:txBody>
      </p:sp>
    </p:spTree>
    <p:extLst>
      <p:ext uri="{BB962C8B-B14F-4D97-AF65-F5344CB8AC3E}">
        <p14:creationId xmlns:p14="http://schemas.microsoft.com/office/powerpoint/2010/main" val="273306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5CBB73-A520-4122-8678-29CDE1D1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A64DE7-CE85-456D-BA17-06214AC2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D4EBF5-1FAA-4116-8CE5-9ADB61336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QUESTIONS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9590F9-7324-4DFB-9C29-AEBE7950B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79" y="5328680"/>
            <a:ext cx="10815241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26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99416D-635E-47A2-9E3C-E2EC474C4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FFAAF3-A05E-4C05-962D-ABDCF5B06B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rodney@mcleodis.com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0CD82B-22A0-4E49-AB88-5E61503A367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https://www.mcleodis.com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C22286-8ECE-48B7-A842-4401B280887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62713"/>
            <a:ext cx="2743200" cy="249237"/>
          </a:xfrm>
        </p:spPr>
        <p:txBody>
          <a:bodyPr/>
          <a:lstStyle/>
          <a:p>
            <a:fld id="{48BB047D-A6CD-43AB-96F0-683C726B586B}" type="slidenum">
              <a:rPr lang="en-US" noProof="0" smtClean="0"/>
              <a:pPr/>
              <a:t>19</a:t>
            </a:fld>
            <a:endParaRPr lang="en-US" noProof="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9B3F6BEA-0861-4E1B-82C3-63A313EF5C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461" b="6461"/>
          <a:stretch>
            <a:fillRect/>
          </a:stretch>
        </p:blipFill>
        <p:spPr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4A11C1-D13F-4BD7-8921-E294BDA2D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852" y="353403"/>
            <a:ext cx="2011854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6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28107-1A77-46F2-8D9E-ABE1DDE4F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6E33C-9AC2-4C8A-9E8F-54FB1C7F7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2" y="2233913"/>
            <a:ext cx="8240432" cy="3943049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   Regulatory Guidance</a:t>
            </a:r>
            <a:endParaRPr lang="en-US" sz="3200" b="0" i="0" dirty="0">
              <a:solidFill>
                <a:srgbClr val="95D6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   Timelines</a:t>
            </a:r>
            <a:endParaRPr lang="en-US" sz="3200" b="0" i="0" dirty="0">
              <a:solidFill>
                <a:srgbClr val="95D6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   Requirements</a:t>
            </a:r>
            <a:endParaRPr lang="en-US" sz="3200" b="0" i="0" dirty="0">
              <a:solidFill>
                <a:srgbClr val="95D6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   Questions</a:t>
            </a:r>
            <a:endParaRPr lang="en-US" sz="3200" b="0" i="0" dirty="0">
              <a:solidFill>
                <a:srgbClr val="95D600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F0B974-208C-4309-AEDA-9DB8B8A3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CMMC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12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5CBB73-A520-4122-8678-29CDE1D1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20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A64DE7-CE85-456D-BA17-06214AC2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 AND LINKS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D4EBF5-1FAA-4116-8CE5-9ADB61336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099" y="2581153"/>
            <a:ext cx="9953485" cy="3595809"/>
          </a:xfrm>
        </p:spPr>
        <p:txBody>
          <a:bodyPr anchor="t">
            <a:normAutofit/>
          </a:bodyPr>
          <a:lstStyle/>
          <a:p>
            <a:r>
              <a:rPr lang="en-US" sz="2400" b="1" dirty="0"/>
              <a:t>DOD CMMC Site - </a:t>
            </a:r>
            <a:r>
              <a:rPr lang="en-US" sz="2400" dirty="0"/>
              <a:t>https://www.acq.osd.mil/cmmc/</a:t>
            </a:r>
          </a:p>
          <a:p>
            <a:r>
              <a:rPr lang="en-US" sz="2400" b="1" dirty="0"/>
              <a:t>SPRS References - </a:t>
            </a:r>
            <a:r>
              <a:rPr lang="en-US" sz="2400" dirty="0"/>
              <a:t>https://www.sprs.csd.disa.mil/reference.htm</a:t>
            </a:r>
          </a:p>
          <a:p>
            <a:r>
              <a:rPr lang="en-US" sz="2400" b="1" dirty="0"/>
              <a:t>CMMC-AB Website - </a:t>
            </a:r>
            <a:r>
              <a:rPr lang="en-US" sz="2400" dirty="0"/>
              <a:t>https://www.cmmcab.org/</a:t>
            </a:r>
          </a:p>
        </p:txBody>
      </p:sp>
    </p:spTree>
    <p:extLst>
      <p:ext uri="{BB962C8B-B14F-4D97-AF65-F5344CB8AC3E}">
        <p14:creationId xmlns:p14="http://schemas.microsoft.com/office/powerpoint/2010/main" val="78112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DBCFE8-5339-41D6-80F6-62B284B4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BB5EB6-8E39-4671-B9A9-8C986040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Regulatory Guidance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DD6BA-700F-4793-9ECF-16C7A8607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042" y="2916819"/>
            <a:ext cx="10288542" cy="3260143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open_sansbold"/>
              </a:rPr>
              <a:t>FARS 52.204-21 Basic Safeguarding of Covered Contractor Information Systems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open_sansbold"/>
              </a:rPr>
              <a:t>All Federal Contracts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open_sansbold"/>
              </a:rPr>
              <a:t>15 Basic Security Controls that must be implemented</a:t>
            </a:r>
          </a:p>
          <a:p>
            <a:pPr lvl="1"/>
            <a:r>
              <a:rPr lang="en-US" i="0" dirty="0">
                <a:solidFill>
                  <a:srgbClr val="000000"/>
                </a:solidFill>
                <a:effectLst/>
                <a:latin typeface="open_sansbold"/>
              </a:rPr>
              <a:t>Protection of Federal Contract Information (FCI</a:t>
            </a:r>
            <a:r>
              <a:rPr lang="en-US" dirty="0">
                <a:solidFill>
                  <a:srgbClr val="000000"/>
                </a:solidFill>
                <a:latin typeface="open_sansbold"/>
              </a:rPr>
              <a:t>)</a:t>
            </a:r>
            <a:endParaRPr lang="en-US" i="0" dirty="0">
              <a:solidFill>
                <a:srgbClr val="000000"/>
              </a:solidFill>
              <a:effectLst/>
              <a:latin typeface="open_sans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6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EA6FE6-F44D-49FE-ADDC-130595CC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EB116-D8B3-477C-AFEF-743236BB6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042" y="2395959"/>
            <a:ext cx="10288542" cy="3781004"/>
          </a:xfrm>
        </p:spPr>
        <p:txBody>
          <a:bodyPr/>
          <a:lstStyle/>
          <a:p>
            <a:r>
              <a:rPr lang="en-US" b="1" dirty="0"/>
              <a:t>DFARS 252.204-7008 Compliance with Safeguarding Covered Defense Information Controls</a:t>
            </a:r>
          </a:p>
          <a:p>
            <a:pPr lvl="1"/>
            <a:r>
              <a:rPr lang="en-US" dirty="0"/>
              <a:t>DOD Contracts</a:t>
            </a:r>
          </a:p>
          <a:p>
            <a:pPr lvl="1"/>
            <a:r>
              <a:rPr lang="en-US" dirty="0"/>
              <a:t>Required implementation of NIST SP 800-171 not later Than December 31, 2017</a:t>
            </a:r>
          </a:p>
          <a:p>
            <a:pPr lvl="1"/>
            <a:r>
              <a:rPr lang="en-US" dirty="0"/>
              <a:t>Protect Federal Contract Information (</a:t>
            </a:r>
            <a:r>
              <a:rPr lang="en-US" b="1" dirty="0"/>
              <a:t>FCI</a:t>
            </a:r>
            <a:r>
              <a:rPr lang="en-US" dirty="0"/>
              <a:t>), Controlled Unclassified Information (</a:t>
            </a:r>
            <a:r>
              <a:rPr lang="en-US" b="1" dirty="0"/>
              <a:t>CUI</a:t>
            </a:r>
            <a:r>
              <a:rPr lang="en-US" dirty="0"/>
              <a:t>) and  Covered Defense Information (</a:t>
            </a:r>
            <a:r>
              <a:rPr lang="en-US" b="1" dirty="0"/>
              <a:t>CDI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Non-Compliance by Contractors under a Self-Declaring Model: In 2015, the Department of Defense identified specific cybersecurity requirements for its contractors in Defense Federal Acquisition Regulation Supplement (DFARS) (252.204-7008 and 252.204.7012).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DCA026-81B5-491E-BD85-FC87FADB9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Regulatory 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1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DDAA30-53E0-4A8C-A872-D6D08FF2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A91BC-B880-496D-AD88-B17C54F2F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042" y="2453833"/>
            <a:ext cx="10288542" cy="3723130"/>
          </a:xfrm>
        </p:spPr>
        <p:txBody>
          <a:bodyPr/>
          <a:lstStyle/>
          <a:p>
            <a:r>
              <a:rPr lang="en-US" b="1" dirty="0"/>
              <a:t>Cybersecurity Maturity Model Certification (CMMC)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Unified cybersecurity standard for future DoD acquisitions</a:t>
            </a:r>
          </a:p>
          <a:p>
            <a:r>
              <a:rPr lang="en-US" b="1" dirty="0"/>
              <a:t>Defense Federal Acquisition Regulation Supplement: Assessing Contractor Implementation of Cybersecurity Requirements (DFARS Case 2019-D041</a:t>
            </a:r>
            <a:r>
              <a:rPr lang="en-US" dirty="0"/>
              <a:t>)</a:t>
            </a:r>
            <a:endParaRPr lang="en-US" b="1" dirty="0"/>
          </a:p>
          <a:p>
            <a:pPr lvl="1"/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Interim Guidance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effective on November 30, 2020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Basic Assessment is a self-assessment completed by the contractor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Medium or High Assessments are completed by the Government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Supplier Performance Risk System (SPRS) 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92D406-E786-47DC-8637-00A8AE818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Regulatory 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6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A4C3EB-B538-4F5A-BBEC-DC961AEC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BDB5F0-8316-4AA6-8845-D82DAD409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429" y="2667960"/>
            <a:ext cx="11057143" cy="2666667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93E7535-7627-460F-A3EA-7ECEA4351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Regulatory Guidance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80AA24-EAA5-4A18-A478-58B53E604111}"/>
              </a:ext>
            </a:extLst>
          </p:cNvPr>
          <p:cNvSpPr txBox="1"/>
          <p:nvPr/>
        </p:nvSpPr>
        <p:spPr>
          <a:xfrm>
            <a:off x="-363416" y="173433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COMPLIANCE</a:t>
            </a:r>
          </a:p>
        </p:txBody>
      </p:sp>
    </p:spTree>
    <p:extLst>
      <p:ext uri="{BB962C8B-B14F-4D97-AF65-F5344CB8AC3E}">
        <p14:creationId xmlns:p14="http://schemas.microsoft.com/office/powerpoint/2010/main" val="303025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3B2D77-AD25-4B97-8ABE-07CB56C9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F262E6-AAF0-4B10-A3EA-11D2C41FE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905" y="1938661"/>
            <a:ext cx="11076190" cy="400952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0A7682-084D-4F3D-8FE5-EA5CB1D9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Regulatory Guidance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10018D-F424-4BCF-BE19-5F3C6BA65426}"/>
              </a:ext>
            </a:extLst>
          </p:cNvPr>
          <p:cNvSpPr txBox="1"/>
          <p:nvPr/>
        </p:nvSpPr>
        <p:spPr>
          <a:xfrm>
            <a:off x="2968164" y="1740769"/>
            <a:ext cx="61172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FALSE CLAIM ACT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85FE81-9834-440C-ACE6-435BFC8BB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64" y="5893204"/>
            <a:ext cx="10038886" cy="7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2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DBCFE8-5339-41D6-80F6-62B284B4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BB5EB6-8E39-4671-B9A9-8C986040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Open Sans" panose="020B0606030504020204" pitchFamily="34" charset="0"/>
              </a:rPr>
              <a:t>TimeLine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76D082-B81E-4C97-A040-75AE76B31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324" y="1825625"/>
            <a:ext cx="8917352" cy="4351338"/>
          </a:xfrm>
        </p:spPr>
      </p:pic>
    </p:spTree>
    <p:extLst>
      <p:ext uri="{BB962C8B-B14F-4D97-AF65-F5344CB8AC3E}">
        <p14:creationId xmlns:p14="http://schemas.microsoft.com/office/powerpoint/2010/main" val="393065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5527B6-5892-41C8-9A5B-E22361CC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9B2196-82B4-4C12-95ED-E0A6CBDB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Open Sans" panose="020B0606030504020204" pitchFamily="34" charset="0"/>
              </a:rPr>
              <a:t>Time Line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8F782C-B2BA-4989-89B2-9F63A5463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446" y="1759353"/>
            <a:ext cx="9388757" cy="4571353"/>
          </a:xfrm>
        </p:spPr>
      </p:pic>
    </p:spTree>
    <p:extLst>
      <p:ext uri="{BB962C8B-B14F-4D97-AF65-F5344CB8AC3E}">
        <p14:creationId xmlns:p14="http://schemas.microsoft.com/office/powerpoint/2010/main" val="811434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404040"/>
      </a:accent2>
      <a:accent3>
        <a:srgbClr val="7F7F7F"/>
      </a:accent3>
      <a:accent4>
        <a:srgbClr val="C7A2E3"/>
      </a:accent4>
      <a:accent5>
        <a:srgbClr val="48A1FA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468121_Coastal presentation_RVA_v5" id="{5B652A6C-03CB-4457-ADFC-1C5BB6605FEF}" vid="{F00112C4-F9F0-4BD0-BC95-5242C8B0F7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20177574A884C9660CED352664C26" ma:contentTypeVersion="10" ma:contentTypeDescription="Create a new document." ma:contentTypeScope="" ma:versionID="99b99e1610e28d38033722ed8db77449">
  <xsd:schema xmlns:xsd="http://www.w3.org/2001/XMLSchema" xmlns:xs="http://www.w3.org/2001/XMLSchema" xmlns:p="http://schemas.microsoft.com/office/2006/metadata/properties" xmlns:ns3="2ffb918e-e0c0-414c-a6bd-449544010428" xmlns:ns4="5bd19c7c-b7b8-4671-be3a-ccad67a17ad7" targetNamespace="http://schemas.microsoft.com/office/2006/metadata/properties" ma:root="true" ma:fieldsID="a4623f0e1c09af7a190d1431bc0da4d0" ns3:_="" ns4:_="">
    <xsd:import namespace="2ffb918e-e0c0-414c-a6bd-449544010428"/>
    <xsd:import namespace="5bd19c7c-b7b8-4671-be3a-ccad67a17a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b918e-e0c0-414c-a6bd-4495440104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19c7c-b7b8-4671-be3a-ccad67a17ad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46D58D-B27D-4B23-AEA1-AE974AB622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0CE401-796E-4493-905E-4DDA5AF62AB4}">
  <ds:schemaRefs>
    <ds:schemaRef ds:uri="http://www.w3.org/XML/1998/namespace"/>
    <ds:schemaRef ds:uri="5bd19c7c-b7b8-4671-be3a-ccad67a17ad7"/>
    <ds:schemaRef ds:uri="http://schemas.microsoft.com/office/2006/metadata/properties"/>
    <ds:schemaRef ds:uri="http://schemas.microsoft.com/office/2006/documentManagement/types"/>
    <ds:schemaRef ds:uri="2ffb918e-e0c0-414c-a6bd-449544010428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BEA43AC-CB0A-4F1D-A4F8-0AF610DFA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b918e-e0c0-414c-a6bd-449544010428"/>
    <ds:schemaRef ds:uri="5bd19c7c-b7b8-4671-be3a-ccad67a17a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Coastal presentation</Template>
  <TotalTime>0</TotalTime>
  <Words>440</Words>
  <Application>Microsoft Office PowerPoint</Application>
  <PresentationFormat>Widescreen</PresentationFormat>
  <Paragraphs>90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Open Sans</vt:lpstr>
      <vt:lpstr>open_sansbold</vt:lpstr>
      <vt:lpstr>Office Theme</vt:lpstr>
      <vt:lpstr>CMMC Overview</vt:lpstr>
      <vt:lpstr>CMMC Overview</vt:lpstr>
      <vt:lpstr>Regulatory Guidance</vt:lpstr>
      <vt:lpstr>Regulatory Guidance</vt:lpstr>
      <vt:lpstr>Regulatory Guidance</vt:lpstr>
      <vt:lpstr>Regulatory Guidance</vt:lpstr>
      <vt:lpstr>Regulatory Guidance</vt:lpstr>
      <vt:lpstr>TimeLine</vt:lpstr>
      <vt:lpstr>Time Line</vt:lpstr>
      <vt:lpstr>CMMC LEVELS</vt:lpstr>
      <vt:lpstr>PRACTICES PER SOURCES</vt:lpstr>
      <vt:lpstr>MODEL</vt:lpstr>
      <vt:lpstr>DOMAINS</vt:lpstr>
      <vt:lpstr>CAPABILITIES</vt:lpstr>
      <vt:lpstr>PROCESSES</vt:lpstr>
      <vt:lpstr>LIST OF PRACTICES</vt:lpstr>
      <vt:lpstr>Path to CMMC-AB Certification</vt:lpstr>
      <vt:lpstr>PowerPoint Presentation</vt:lpstr>
      <vt:lpstr>PowerPoint Presentation</vt:lpstr>
      <vt:lpstr>REFERENCES AND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2019-11-16T21:36:14Z</dcterms:created>
  <dcterms:modified xsi:type="dcterms:W3CDTF">2021-02-11T22:52:19Z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0x0101003E320177574A884C9660CED352664C26</vt:lpwstr>
  </property>
</Properties>
</file>